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pyright: Roger Sutcliffe | p4c.com"/>
          <p:cNvSpPr/>
          <p:nvPr/>
        </p:nvSpPr>
        <p:spPr>
          <a:xfrm>
            <a:off x="5105400" y="6400800"/>
            <a:ext cx="38862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Copyright: Roger Sutcliffe | p4c.com</a:t>
            </a:r>
          </a:p>
        </p:txBody>
      </p:sp>
      <p:pic>
        <p:nvPicPr>
          <p:cNvPr id="3" name="logoPP.jpeg" descr="logoPP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" y="304800"/>
            <a:ext cx="1600200" cy="98425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rprise – the feeling"/>
          <p:cNvSpPr/>
          <p:nvPr>
            <p:ph type="title"/>
          </p:nvPr>
        </p:nvSpPr>
        <p:spPr>
          <a:xfrm>
            <a:off x="2411412" y="414337"/>
            <a:ext cx="6121401" cy="711201"/>
          </a:xfrm>
          <a:prstGeom prst="rect">
            <a:avLst/>
          </a:prstGeom>
        </p:spPr>
        <p:txBody>
          <a:bodyPr/>
          <a:lstStyle/>
          <a:p>
            <a:pPr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Surprise </a:t>
            </a:r>
            <a:r>
              <a:rPr b="0"/>
              <a:t>– the </a:t>
            </a:r>
            <a:r>
              <a:t>feeling</a:t>
            </a:r>
          </a:p>
        </p:txBody>
      </p:sp>
      <p:sp>
        <p:nvSpPr>
          <p:cNvPr id="25" name="A.  Think privately of a recent occasion when you felt surprised.…"/>
          <p:cNvSpPr/>
          <p:nvPr>
            <p:ph type="body" idx="1"/>
          </p:nvPr>
        </p:nvSpPr>
        <p:spPr>
          <a:xfrm>
            <a:off x="998537" y="1925637"/>
            <a:ext cx="7534276" cy="39512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A. 	</a:t>
            </a:r>
            <a:r>
              <a:rPr b="1"/>
              <a:t>Think privately</a:t>
            </a:r>
            <a:r>
              <a:t> of a recent occasion when you felt </a:t>
            </a:r>
            <a:r>
              <a:rPr b="1"/>
              <a:t>surprised</a:t>
            </a:r>
            <a:r>
              <a:t>.</a:t>
            </a:r>
          </a:p>
          <a:p>
            <a:pPr>
              <a:lnSpc>
                <a:spcPct val="80000"/>
              </a:lnSpc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0000"/>
              </a:lnSpc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B. 	</a:t>
            </a:r>
            <a:r>
              <a:rPr b="1"/>
              <a:t>Continue thinking</a:t>
            </a:r>
            <a:r>
              <a:t> about:</a:t>
            </a:r>
          </a:p>
          <a:p>
            <a:pPr>
              <a:lnSpc>
                <a:spcPct val="80000"/>
              </a:lnSpc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1. 	Whether you are surprised quite often</a:t>
            </a:r>
          </a:p>
          <a:p>
            <a:pPr>
              <a:lnSpc>
                <a:spcPct val="80000"/>
              </a:lnSpc>
              <a:buChar char="•"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2. 	How long the feeling of surprise usually lasts</a:t>
            </a:r>
          </a:p>
          <a:p>
            <a:pPr>
              <a:lnSpc>
                <a:spcPct val="80000"/>
              </a:lnSpc>
              <a:buSzTx/>
              <a:buNone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3. 	Where (in your body) you generally feel surprised</a:t>
            </a:r>
          </a:p>
          <a:p>
            <a:pPr>
              <a:lnSpc>
                <a:spcPct val="80000"/>
              </a:lnSpc>
              <a:buSzTx/>
              <a:buNone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0000"/>
              </a:lnSpc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C. </a:t>
            </a:r>
            <a:r>
              <a:rPr b="1"/>
              <a:t>Share</a:t>
            </a:r>
            <a:r>
              <a:t> your thoughts about 1, 2 and 3 with a talking partner.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urprises – sorts"/>
          <p:cNvSpPr/>
          <p:nvPr>
            <p:ph type="title"/>
          </p:nvPr>
        </p:nvSpPr>
        <p:spPr>
          <a:xfrm>
            <a:off x="2411412" y="414337"/>
            <a:ext cx="5473701" cy="782638"/>
          </a:xfrm>
          <a:prstGeom prst="rect">
            <a:avLst/>
          </a:prstGeom>
        </p:spPr>
        <p:txBody>
          <a:bodyPr/>
          <a:lstStyle/>
          <a:p>
            <a:pPr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Surprises</a:t>
            </a:r>
            <a:r>
              <a:rPr b="0"/>
              <a:t> – </a:t>
            </a:r>
            <a:r>
              <a:t>sorts</a:t>
            </a:r>
          </a:p>
        </p:txBody>
      </p:sp>
      <p:sp>
        <p:nvSpPr>
          <p:cNvPr id="28" name="People talk about ‘pleasant’ surprises and ‘nasty’ surprises.…"/>
          <p:cNvSpPr/>
          <p:nvPr>
            <p:ph type="body" idx="1"/>
          </p:nvPr>
        </p:nvSpPr>
        <p:spPr>
          <a:xfrm>
            <a:off x="900112" y="1989137"/>
            <a:ext cx="7416801" cy="37449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People talk about ‘pleasant’ surprises and ‘nasty’ surprises. </a:t>
            </a:r>
          </a:p>
          <a:p>
            <a:pPr>
              <a:lnSpc>
                <a:spcPct val="80000"/>
              </a:lnSpc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As a</a:t>
            </a:r>
            <a:r>
              <a:rPr b="1"/>
              <a:t> whole group</a:t>
            </a:r>
            <a:r>
              <a:t>, </a:t>
            </a:r>
            <a:r>
              <a:rPr b="1"/>
              <a:t>share</a:t>
            </a:r>
            <a:r>
              <a:t> some of the surprises you have had, and</a:t>
            </a: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see if you can agree:</a:t>
            </a:r>
          </a:p>
          <a:p>
            <a:pPr>
              <a:lnSpc>
                <a:spcPct val="80000"/>
              </a:lnSpc>
              <a:buSzTx/>
              <a:buNone/>
              <a:defRPr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1. 	whether most surprises in life are pleasant, or nasty? </a:t>
            </a:r>
          </a:p>
          <a:p>
            <a:pPr>
              <a:lnSpc>
                <a:spcPct val="80000"/>
              </a:lnSpc>
              <a:buChar char="•"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2. 	whether most surprises in life (including accidents) could be </a:t>
            </a: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	predicted with a little more thoughtfulness by people?</a:t>
            </a:r>
          </a:p>
          <a:p>
            <a:pPr>
              <a:lnSpc>
                <a:spcPct val="80000"/>
              </a:lnSpc>
              <a:buChar char="•"/>
              <a:defRPr i="1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3. 	whether most surprises in life are planned by someone else, </a:t>
            </a: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i="1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	or are just ‘surprises </a:t>
            </a:r>
            <a:r>
              <a:rPr b="1"/>
              <a:t>of</a:t>
            </a:r>
            <a:r>
              <a:t> life’?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urprise – and life"/>
          <p:cNvSpPr/>
          <p:nvPr>
            <p:ph type="title"/>
          </p:nvPr>
        </p:nvSpPr>
        <p:spPr>
          <a:xfrm>
            <a:off x="2401887" y="419100"/>
            <a:ext cx="5915026" cy="706438"/>
          </a:xfrm>
          <a:prstGeom prst="rect">
            <a:avLst/>
          </a:prstGeom>
        </p:spPr>
        <p:txBody>
          <a:bodyPr/>
          <a:lstStyle/>
          <a:p>
            <a:pPr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Surprise</a:t>
            </a:r>
            <a:r>
              <a:rPr b="0"/>
              <a:t> – and </a:t>
            </a:r>
            <a:r>
              <a:t>life</a:t>
            </a:r>
          </a:p>
        </p:txBody>
      </p:sp>
      <p:sp>
        <p:nvSpPr>
          <p:cNvPr id="31" name="For further whole group discussion:…"/>
          <p:cNvSpPr/>
          <p:nvPr>
            <p:ph type="body" idx="1"/>
          </p:nvPr>
        </p:nvSpPr>
        <p:spPr>
          <a:xfrm>
            <a:off x="755650" y="1484312"/>
            <a:ext cx="7812088" cy="4249738"/>
          </a:xfrm>
          <a:prstGeom prst="rect">
            <a:avLst/>
          </a:prstGeom>
        </p:spPr>
        <p:txBody>
          <a:bodyPr/>
          <a:lstStyle/>
          <a:p>
            <a:pPr marL="434340" indent="-434340" defTabSz="868680">
              <a:lnSpc>
                <a:spcPct val="80000"/>
              </a:lnSpc>
              <a:spcBef>
                <a:spcPts val="400"/>
              </a:spcBef>
              <a:buSzTx/>
              <a:buNone/>
              <a:defRPr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For further </a:t>
            </a:r>
            <a:r>
              <a:rPr b="1"/>
              <a:t>whole group discussion</a:t>
            </a:r>
            <a:r>
              <a:t>:</a:t>
            </a:r>
          </a:p>
          <a:p>
            <a:pPr marL="434340" indent="-434340" defTabSz="868680">
              <a:lnSpc>
                <a:spcPct val="80000"/>
              </a:lnSpc>
              <a:buChar char="•"/>
              <a:defRPr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lvl="1" marL="796290" indent="-361950" defTabSz="868680">
              <a:lnSpc>
                <a:spcPct val="80000"/>
              </a:lnSpc>
              <a:spcBef>
                <a:spcPts val="0"/>
              </a:spcBef>
              <a:buFontTx/>
              <a:buAutoNum type="arabicPeriod" startAt="1"/>
              <a:defRPr i="1"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much of life would you say was ‘surprising’? </a:t>
            </a:r>
          </a:p>
          <a:p>
            <a:pPr marL="434340" indent="-434340" defTabSz="868680">
              <a:lnSpc>
                <a:spcPct val="80000"/>
              </a:lnSpc>
              <a:buSzTx/>
              <a:buNone/>
              <a:defRPr i="1"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434340" indent="-434340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2. 	Can you imagine a life in which there were no surprises, </a:t>
            </a:r>
          </a:p>
          <a:p>
            <a:pPr marL="434340" indent="-434340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	not even ‘little’ ones? </a:t>
            </a:r>
          </a:p>
          <a:p>
            <a:pPr marL="434340" indent="-434340" defTabSz="868680">
              <a:lnSpc>
                <a:spcPct val="80000"/>
              </a:lnSpc>
              <a:buSzTx/>
              <a:buNone/>
              <a:defRPr i="1"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434340" indent="-434340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3. 	How would you like to live such a life?</a:t>
            </a:r>
          </a:p>
          <a:p>
            <a:pPr marL="434340" indent="-434340" defTabSz="868680">
              <a:lnSpc>
                <a:spcPct val="80000"/>
              </a:lnSpc>
              <a:buSzTx/>
              <a:buNone/>
              <a:defRPr i="1"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434340" indent="-434340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4. 	Can you imagine a life in which almost everything was a surprise? </a:t>
            </a:r>
          </a:p>
          <a:p>
            <a:pPr marL="434340" indent="-434340" defTabSz="868680">
              <a:lnSpc>
                <a:spcPct val="80000"/>
              </a:lnSpc>
              <a:buSzTx/>
              <a:buNone/>
              <a:defRPr i="1"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434340" indent="-434340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5. 	Would it be a better life?</a:t>
            </a:r>
            <a:r>
              <a:rPr>
                <a:solidFill>
                  <a:schemeClr val="accent2"/>
                </a:solidFill>
              </a:rPr>
              <a:t> </a:t>
            </a:r>
            <a:endParaRPr>
              <a:solidFill>
                <a:schemeClr val="accent2"/>
              </a:solidFill>
            </a:endParaRPr>
          </a:p>
          <a:p>
            <a:pPr marL="434340" indent="-434340" defTabSz="868680">
              <a:lnSpc>
                <a:spcPct val="80000"/>
              </a:lnSpc>
              <a:buSzTx/>
              <a:buNone/>
              <a:defRPr i="1"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434340" indent="-434340" defTabSz="868680">
              <a:lnSpc>
                <a:spcPct val="80000"/>
              </a:lnSpc>
              <a:spcBef>
                <a:spcPts val="400"/>
              </a:spcBef>
              <a:buSzTx/>
              <a:buNone/>
              <a:defRPr i="1"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6. 	Better life or not, might it make you a better person?</a:t>
            </a:r>
          </a:p>
          <a:p>
            <a:pPr marL="434340" indent="-434340" defTabSz="868680">
              <a:lnSpc>
                <a:spcPct val="80000"/>
              </a:lnSpc>
              <a:spcBef>
                <a:spcPts val="400"/>
              </a:spcBef>
              <a:buSzTx/>
              <a:buNone/>
              <a:defRPr sz="171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