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pyright: Roger Sutcliffe | p4c.com"/>
          <p:cNvSpPr/>
          <p:nvPr/>
        </p:nvSpPr>
        <p:spPr>
          <a:xfrm>
            <a:off x="5105400" y="6400800"/>
            <a:ext cx="38862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Copyright: Roger Sutcliffe | p4c.com</a:t>
            </a:r>
          </a:p>
        </p:txBody>
      </p:sp>
      <p:pic>
        <p:nvPicPr>
          <p:cNvPr id="3" name="logoPP.jpeg" descr="logoPP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0" y="304800"/>
            <a:ext cx="1600200" cy="98425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roups – sorts (1)"/>
          <p:cNvSpPr/>
          <p:nvPr>
            <p:ph type="title"/>
          </p:nvPr>
        </p:nvSpPr>
        <p:spPr>
          <a:xfrm>
            <a:off x="2051050" y="414337"/>
            <a:ext cx="6408738" cy="566738"/>
          </a:xfrm>
          <a:prstGeom prst="rect">
            <a:avLst/>
          </a:prstGeom>
        </p:spPr>
        <p:txBody>
          <a:bodyPr/>
          <a:lstStyle>
            <a:lvl1pPr defTabSz="877823">
              <a:defRPr b="1" sz="3455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Groups – sorts (1)</a:t>
            </a:r>
          </a:p>
        </p:txBody>
      </p:sp>
      <p:sp>
        <p:nvSpPr>
          <p:cNvPr id="25" name="A.  In small groups (4 or 5 people),…"/>
          <p:cNvSpPr/>
          <p:nvPr>
            <p:ph type="body" idx="1"/>
          </p:nvPr>
        </p:nvSpPr>
        <p:spPr>
          <a:xfrm>
            <a:off x="395287" y="1700212"/>
            <a:ext cx="8497888" cy="4824413"/>
          </a:xfrm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A. 	In </a:t>
            </a:r>
            <a:r>
              <a:rPr b="1"/>
              <a:t>small groups</a:t>
            </a:r>
            <a:r>
              <a:t> (4 or 5 people), </a:t>
            </a:r>
          </a:p>
          <a:p>
            <a:pPr marL="609600" indent="-609600">
              <a:lnSpc>
                <a:spcPct val="80000"/>
              </a:lnSpc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FontTx/>
              <a:buAutoNum type="arabicPeriod" startAt="1"/>
              <a:defRPr b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think</a:t>
            </a:r>
            <a:r>
              <a:rPr b="0"/>
              <a:t> of 3 different sorts of human groups and 3 different groups of things</a:t>
            </a:r>
          </a:p>
          <a:p>
            <a:pPr marL="609600" indent="-609600">
              <a:lnSpc>
                <a:spcPct val="80000"/>
              </a:lnSpc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FontTx/>
              <a:buAutoNum type="arabicPeriod" startAt="2"/>
              <a:defRPr b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agree</a:t>
            </a:r>
            <a:r>
              <a:rPr b="0"/>
              <a:t> on which</a:t>
            </a:r>
            <a:r>
              <a:t> order</a:t>
            </a:r>
            <a:r>
              <a:rPr b="0"/>
              <a:t> you would like present your lists to the whole group, </a:t>
            </a: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				</a:t>
            </a:r>
            <a:r>
              <a:rPr>
                <a:solidFill>
                  <a:schemeClr val="accent1"/>
                </a:solidFill>
              </a:rPr>
              <a:t>with the ‘most unusual’ at the top of each list</a:t>
            </a:r>
            <a:endParaRPr>
              <a:solidFill>
                <a:schemeClr val="accent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1"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FontTx/>
              <a:buAutoNum type="arabicPeriod" startAt="3"/>
              <a:defRPr b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agree</a:t>
            </a:r>
            <a:r>
              <a:rPr b="0"/>
              <a:t> on 1 person to speak for your group, and</a:t>
            </a: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   </a:t>
            </a:r>
            <a:r>
              <a:rPr b="1"/>
              <a:t>make sure</a:t>
            </a:r>
            <a:r>
              <a:t> she/he has something interesting to say about each example.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"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buSzTx/>
              <a:buNone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FontTx/>
              <a:buAutoNum type="alphaUcPeriod" startAt="2"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Then as a </a:t>
            </a:r>
            <a:r>
              <a:rPr b="1"/>
              <a:t>whole group</a:t>
            </a:r>
            <a:r>
              <a:t>, </a:t>
            </a:r>
            <a:r>
              <a:rPr b="1"/>
              <a:t>discuss</a:t>
            </a:r>
            <a:r>
              <a:t> at least one example from each small </a:t>
            </a: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group, </a:t>
            </a:r>
            <a:r>
              <a:rPr>
                <a:solidFill>
                  <a:schemeClr val="accent1"/>
                </a:solidFill>
              </a:rPr>
              <a:t>aiming to agree on what is the most unusual group of all. </a:t>
            </a:r>
            <a:endParaRPr>
              <a:solidFill>
                <a:schemeClr val="accent1"/>
              </a:solidFill>
            </a:endParaRPr>
          </a:p>
          <a:p>
            <a:pPr marL="609600" indent="-609600">
              <a:lnSpc>
                <a:spcPct val="80000"/>
              </a:lnSpc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(Don’t worry if this proves difficult: </a:t>
            </a:r>
            <a:r>
              <a:rPr>
                <a:solidFill>
                  <a:schemeClr val="accent1"/>
                </a:solidFill>
              </a:rPr>
              <a:t>you may not even agree on what counts </a:t>
            </a:r>
            <a:endParaRPr>
              <a:solidFill>
                <a:schemeClr val="accent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as unusual!)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roups – sorts (2)"/>
          <p:cNvSpPr/>
          <p:nvPr>
            <p:ph type="title"/>
          </p:nvPr>
        </p:nvSpPr>
        <p:spPr>
          <a:xfrm>
            <a:off x="2051050" y="414337"/>
            <a:ext cx="6408738" cy="566738"/>
          </a:xfrm>
          <a:prstGeom prst="rect">
            <a:avLst/>
          </a:prstGeom>
        </p:spPr>
        <p:txBody>
          <a:bodyPr/>
          <a:lstStyle>
            <a:lvl1pPr defTabSz="877823">
              <a:defRPr b="1" sz="3455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Groups – sorts (2)</a:t>
            </a:r>
          </a:p>
        </p:txBody>
      </p:sp>
      <p:sp>
        <p:nvSpPr>
          <p:cNvPr id="28" name="A.  As a whole group, discuss:…"/>
          <p:cNvSpPr/>
          <p:nvPr>
            <p:ph type="body" idx="1"/>
          </p:nvPr>
        </p:nvSpPr>
        <p:spPr>
          <a:xfrm>
            <a:off x="468312" y="1701800"/>
            <a:ext cx="8280401" cy="4895850"/>
          </a:xfrm>
          <a:prstGeom prst="rect">
            <a:avLst/>
          </a:prstGeom>
        </p:spPr>
        <p:txBody>
          <a:bodyPr/>
          <a:lstStyle/>
          <a:p>
            <a:pPr marL="609600" indent="-609600">
              <a:spcBef>
                <a:spcPts val="400"/>
              </a:spcBef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A. 	As a </a:t>
            </a:r>
            <a:r>
              <a:rPr b="1"/>
              <a:t>whole group</a:t>
            </a:r>
            <a:r>
              <a:t>, </a:t>
            </a:r>
            <a:r>
              <a:rPr b="1"/>
              <a:t>discuss</a:t>
            </a:r>
            <a:r>
              <a:t>:</a:t>
            </a:r>
          </a:p>
          <a:p>
            <a:pPr marL="609600" indent="-609600">
              <a:buSzTx/>
              <a:buNone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spcBef>
                <a:spcPts val="400"/>
              </a:spcBef>
              <a:buFontTx/>
              <a:buAutoNum type="arabicPeriod" startAt="1"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there </a:t>
            </a:r>
            <a:r>
              <a:rPr b="1"/>
              <a:t>more</a:t>
            </a:r>
            <a:r>
              <a:t> sorts of </a:t>
            </a:r>
            <a:r>
              <a:rPr b="1"/>
              <a:t>human</a:t>
            </a:r>
            <a:r>
              <a:t> groups in the world, or more sorts of groups of things?</a:t>
            </a:r>
          </a:p>
          <a:p>
            <a:pPr marL="609600" indent="-609600">
              <a:buSzTx/>
              <a:buNone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spcBef>
                <a:spcPts val="400"/>
              </a:spcBef>
              <a:buSzTx/>
              <a:buNone/>
              <a:defRPr i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2.	Do you have to </a:t>
            </a:r>
            <a:r>
              <a:rPr b="1"/>
              <a:t>know</a:t>
            </a:r>
            <a:r>
              <a:t> you are part of a (human) group to be part of it? </a:t>
            </a:r>
          </a:p>
          <a:p>
            <a:pPr marL="609600" indent="-609600">
              <a:spcBef>
                <a:spcPts val="400"/>
              </a:spcBef>
              <a:buSzTx/>
              <a:buNone/>
              <a:defRPr i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		                       </a:t>
            </a:r>
            <a:r>
              <a:rPr i="0">
                <a:solidFill>
                  <a:schemeClr val="accent1"/>
                </a:solidFill>
              </a:rPr>
              <a:t>(Give examples and reasons for your view.)</a:t>
            </a:r>
            <a:endParaRPr>
              <a:solidFill>
                <a:schemeClr val="accent1"/>
              </a:solidFill>
            </a:endParaRPr>
          </a:p>
          <a:p>
            <a:pPr marL="609600" indent="-609600"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spcBef>
                <a:spcPts val="400"/>
              </a:spcBef>
              <a:buFontTx/>
              <a:buAutoNum type="alphaUcPeriod" startAt="2"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Now make a </a:t>
            </a:r>
            <a:r>
              <a:rPr b="1"/>
              <a:t>list</a:t>
            </a:r>
            <a:r>
              <a:t> on the board of some of the most </a:t>
            </a:r>
            <a:r>
              <a:rPr b="1"/>
              <a:t>common sorts</a:t>
            </a:r>
            <a:r>
              <a:t> of </a:t>
            </a:r>
          </a:p>
          <a:p>
            <a:pPr marL="609600" indent="-609600">
              <a:spcBef>
                <a:spcPts val="400"/>
              </a:spcBef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human groups</a:t>
            </a:r>
            <a:r>
              <a:rPr>
                <a:solidFill>
                  <a:schemeClr val="accent1"/>
                </a:solidFill>
              </a:rPr>
              <a:t>, </a:t>
            </a:r>
            <a:endParaRPr>
              <a:solidFill>
                <a:schemeClr val="accent1"/>
              </a:solidFill>
            </a:endParaRPr>
          </a:p>
          <a:p>
            <a:pPr marL="609600" indent="-609600"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spcBef>
                <a:spcPts val="400"/>
              </a:spcBef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and, if it begins to get quite long, see if you can ‘sort the sorts’ – </a:t>
            </a:r>
          </a:p>
          <a:p>
            <a:pPr marL="609600" indent="-609600">
              <a:spcBef>
                <a:spcPts val="400"/>
              </a:spcBef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in other words, </a:t>
            </a:r>
            <a:r>
              <a:rPr>
                <a:solidFill>
                  <a:schemeClr val="accent2"/>
                </a:solidFill>
              </a:rPr>
              <a:t>find some sorts/groups that seem to fit well together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roups - importance"/>
          <p:cNvSpPr/>
          <p:nvPr>
            <p:ph type="title"/>
          </p:nvPr>
        </p:nvSpPr>
        <p:spPr>
          <a:xfrm>
            <a:off x="2051050" y="414337"/>
            <a:ext cx="6408738" cy="566738"/>
          </a:xfrm>
          <a:prstGeom prst="rect">
            <a:avLst/>
          </a:prstGeom>
        </p:spPr>
        <p:txBody>
          <a:bodyPr/>
          <a:lstStyle>
            <a:lvl1pPr defTabSz="877823">
              <a:defRPr b="1" sz="3455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Groups - importance</a:t>
            </a:r>
          </a:p>
        </p:txBody>
      </p:sp>
      <p:sp>
        <p:nvSpPr>
          <p:cNvPr id="31" name="Privately, think about how many different human groups you…"/>
          <p:cNvSpPr/>
          <p:nvPr>
            <p:ph type="body" idx="1"/>
          </p:nvPr>
        </p:nvSpPr>
        <p:spPr>
          <a:xfrm>
            <a:off x="468312" y="1916112"/>
            <a:ext cx="8280401" cy="4464051"/>
          </a:xfrm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ts val="400"/>
              </a:spcBef>
              <a:buFontTx/>
              <a:buAutoNum type="alphaUcPeriod" startAt="1"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Privately</a:t>
            </a:r>
            <a:r>
              <a:rPr b="0"/>
              <a:t>, think about how many different human groups you </a:t>
            </a: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belong to, </a:t>
            </a:r>
            <a:r>
              <a:rPr>
                <a:solidFill>
                  <a:schemeClr val="accent1"/>
                </a:solidFill>
              </a:rPr>
              <a:t>and make a </a:t>
            </a:r>
            <a:r>
              <a:rPr b="1">
                <a:solidFill>
                  <a:schemeClr val="accent1"/>
                </a:solidFill>
              </a:rPr>
              <a:t>list</a:t>
            </a:r>
            <a:r>
              <a:rPr>
                <a:solidFill>
                  <a:schemeClr val="accent1"/>
                </a:solidFill>
              </a:rPr>
              <a:t> of the 6 that are most </a:t>
            </a:r>
            <a:r>
              <a:rPr b="1">
                <a:solidFill>
                  <a:schemeClr val="accent1"/>
                </a:solidFill>
              </a:rPr>
              <a:t>important</a:t>
            </a:r>
            <a:r>
              <a:rPr>
                <a:solidFill>
                  <a:schemeClr val="accent1"/>
                </a:solidFill>
              </a:rPr>
              <a:t> to you.</a:t>
            </a:r>
            <a:endParaRPr>
              <a:solidFill>
                <a:schemeClr val="accent1"/>
              </a:solidFill>
            </a:endParaRPr>
          </a:p>
          <a:p>
            <a:pPr marL="609600" indent="-609600">
              <a:lnSpc>
                <a:spcPct val="80000"/>
              </a:lnSpc>
              <a:buSzTx/>
              <a:buNone/>
              <a:defRPr sz="2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buSzTx/>
              <a:buNone/>
              <a:defRPr sz="2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FontTx/>
              <a:buAutoNum type="alphaUcPeriod" startAt="2"/>
              <a:defRPr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 </a:t>
            </a:r>
            <a:r>
              <a:rPr b="1"/>
              <a:t>pairs</a:t>
            </a:r>
            <a:r>
              <a:t>, </a:t>
            </a:r>
            <a:r>
              <a:rPr b="1"/>
              <a:t>share</a:t>
            </a:r>
            <a:r>
              <a:t> and </a:t>
            </a:r>
            <a:r>
              <a:rPr b="1"/>
              <a:t>compare</a:t>
            </a:r>
            <a:r>
              <a:t> your lists, and </a:t>
            </a:r>
            <a:r>
              <a:rPr b="1"/>
              <a:t>agree</a:t>
            </a:r>
            <a:r>
              <a:t> on 9 examples taken from the lists.</a:t>
            </a:r>
          </a:p>
          <a:p>
            <a:pPr marL="609600" indent="-609600">
              <a:lnSpc>
                <a:spcPct val="80000"/>
              </a:lnSpc>
              <a:buSzTx/>
              <a:buNone/>
              <a:defRPr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Then arrange them into 3 groups of 3:</a:t>
            </a:r>
            <a:endParaRPr>
              <a:solidFill>
                <a:schemeClr val="accent1"/>
              </a:solidFill>
            </a:endParaRPr>
          </a:p>
          <a:p>
            <a:pPr marL="609600" indent="-609600">
              <a:lnSpc>
                <a:spcPct val="80000"/>
              </a:lnSpc>
              <a:buSzTx/>
              <a:buNone/>
              <a:defRPr sz="2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lvl="4" marL="2209800" indent="-381000">
              <a:lnSpc>
                <a:spcPct val="80000"/>
              </a:lnSpc>
              <a:spcBef>
                <a:spcPts val="0"/>
              </a:spcBef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3 </a:t>
            </a:r>
            <a:r>
              <a:rPr b="1"/>
              <a:t>most</a:t>
            </a:r>
            <a:r>
              <a:t> important to you </a:t>
            </a:r>
          </a:p>
          <a:p>
            <a:pPr lvl="4" marL="2209800" indent="-381000">
              <a:lnSpc>
                <a:spcPct val="80000"/>
              </a:lnSpc>
              <a:spcBef>
                <a:spcPts val="0"/>
              </a:spcBef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 middle group of 3 </a:t>
            </a:r>
          </a:p>
          <a:p>
            <a:pPr lvl="4" marL="2209800" indent="-381000">
              <a:lnSpc>
                <a:spcPct val="80000"/>
              </a:lnSpc>
              <a:spcBef>
                <a:spcPts val="0"/>
              </a:spcBef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3 </a:t>
            </a:r>
            <a:r>
              <a:rPr b="1"/>
              <a:t>least</a:t>
            </a:r>
            <a:r>
              <a:t> important to you </a:t>
            </a:r>
          </a:p>
          <a:p>
            <a:pPr marL="609600" indent="-609600">
              <a:lnSpc>
                <a:spcPct val="80000"/>
              </a:lnSpc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roups - Belonging"/>
          <p:cNvSpPr/>
          <p:nvPr>
            <p:ph type="title"/>
          </p:nvPr>
        </p:nvSpPr>
        <p:spPr>
          <a:xfrm>
            <a:off x="2124075" y="274637"/>
            <a:ext cx="6562725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Groups - Belonging</a:t>
            </a:r>
          </a:p>
        </p:txBody>
      </p:sp>
      <p:sp>
        <p:nvSpPr>
          <p:cNvPr id="34" name="A.  As a whole group, discuss:…"/>
          <p:cNvSpPr/>
          <p:nvPr>
            <p:ph type="body" idx="1"/>
          </p:nvPr>
        </p:nvSpPr>
        <p:spPr>
          <a:xfrm>
            <a:off x="457200" y="1524000"/>
            <a:ext cx="8229600" cy="4857750"/>
          </a:xfrm>
          <a:prstGeom prst="rect">
            <a:avLst/>
          </a:prstGeom>
        </p:spPr>
        <p:txBody>
          <a:bodyPr/>
          <a:lstStyle/>
          <a:p>
            <a:pPr marL="329184" indent="-329184" defTabSz="877823">
              <a:lnSpc>
                <a:spcPct val="90000"/>
              </a:lnSpc>
              <a:spcBef>
                <a:spcPts val="400"/>
              </a:spcBef>
              <a:buSzTx/>
              <a:buNone/>
              <a:defRPr sz="1727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A. 	As a</a:t>
            </a:r>
            <a:r>
              <a:rPr b="1"/>
              <a:t> whole group, discuss:</a:t>
            </a:r>
            <a:endParaRPr b="1"/>
          </a:p>
          <a:p>
            <a:pPr marL="329184" indent="-329184" defTabSz="877823">
              <a:lnSpc>
                <a:spcPct val="90000"/>
              </a:lnSpc>
              <a:buSzTx/>
              <a:buNone/>
              <a:defRPr b="1" sz="1727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29184" indent="-329184" defTabSz="877823">
              <a:lnSpc>
                <a:spcPct val="90000"/>
              </a:lnSpc>
              <a:spcBef>
                <a:spcPts val="400"/>
              </a:spcBef>
              <a:buSzTx/>
              <a:buNone/>
              <a:defRPr sz="1727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  <a:r>
              <a:rPr i="1">
                <a:solidFill>
                  <a:schemeClr val="accent1"/>
                </a:solidFill>
              </a:rPr>
              <a:t>1. 	What do people ‘get’ from belonging?</a:t>
            </a:r>
            <a:endParaRPr i="1">
              <a:solidFill>
                <a:schemeClr val="accent1"/>
              </a:solidFill>
            </a:endParaRPr>
          </a:p>
          <a:p>
            <a:pPr marL="329184" indent="-329184" defTabSz="877823">
              <a:lnSpc>
                <a:spcPct val="90000"/>
              </a:lnSpc>
              <a:buSzTx/>
              <a:buNone/>
              <a:defRPr i="1" sz="1727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29184" indent="-329184" defTabSz="877823">
              <a:lnSpc>
                <a:spcPct val="90000"/>
              </a:lnSpc>
              <a:spcBef>
                <a:spcPts val="400"/>
              </a:spcBef>
              <a:buSzTx/>
              <a:buNone/>
              <a:defRPr i="1" sz="1727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2. 	Do groups have a responsibility to help people who want to belong to 	them? If so, how can they help?</a:t>
            </a:r>
          </a:p>
          <a:p>
            <a:pPr marL="329184" indent="-329184" defTabSz="877823">
              <a:lnSpc>
                <a:spcPct val="90000"/>
              </a:lnSpc>
              <a:buSzTx/>
              <a:buNone/>
              <a:defRPr i="1" sz="1727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29184" indent="-329184" defTabSz="877823">
              <a:lnSpc>
                <a:spcPct val="90000"/>
              </a:lnSpc>
              <a:spcBef>
                <a:spcPts val="400"/>
              </a:spcBef>
              <a:buSzTx/>
              <a:buNone/>
              <a:defRPr i="1" sz="1727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3. 	Do individuals have a responsibility to help the group help them? If so, 	what should they do?</a:t>
            </a:r>
          </a:p>
          <a:p>
            <a:pPr marL="329184" indent="-329184" defTabSz="877823">
              <a:lnSpc>
                <a:spcPct val="90000"/>
              </a:lnSpc>
              <a:buSzTx/>
              <a:buNone/>
              <a:defRPr i="1" sz="1727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29184" indent="-329184" defTabSz="877823">
              <a:lnSpc>
                <a:spcPct val="90000"/>
              </a:lnSpc>
              <a:spcBef>
                <a:spcPts val="400"/>
              </a:spcBef>
              <a:buSzTx/>
              <a:buNone/>
              <a:defRPr sz="1727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B. 	After discussing these questions, </a:t>
            </a:r>
            <a:r>
              <a:rPr b="1"/>
              <a:t>individuals</a:t>
            </a:r>
            <a:r>
              <a:t> should </a:t>
            </a:r>
            <a:r>
              <a:rPr b="1"/>
              <a:t>consider</a:t>
            </a:r>
            <a:r>
              <a:t> how much </a:t>
            </a:r>
          </a:p>
          <a:p>
            <a:pPr marL="329184" indent="-329184" defTabSz="877823">
              <a:lnSpc>
                <a:spcPct val="90000"/>
              </a:lnSpc>
              <a:spcBef>
                <a:spcPts val="400"/>
              </a:spcBef>
              <a:buSzTx/>
              <a:buNone/>
              <a:defRPr sz="1727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they felt they ‘belonged’ to the group discussion, </a:t>
            </a:r>
            <a:r>
              <a:rPr>
                <a:solidFill>
                  <a:schemeClr val="accent1"/>
                </a:solidFill>
              </a:rPr>
              <a:t>and </a:t>
            </a:r>
            <a:r>
              <a:rPr b="1">
                <a:solidFill>
                  <a:schemeClr val="accent1"/>
                </a:solidFill>
              </a:rPr>
              <a:t>write down</a:t>
            </a:r>
            <a:r>
              <a:rPr>
                <a:solidFill>
                  <a:schemeClr val="accent1"/>
                </a:solidFill>
              </a:rPr>
              <a:t> one of the </a:t>
            </a:r>
            <a:endParaRPr>
              <a:solidFill>
                <a:schemeClr val="accent1"/>
              </a:solidFill>
            </a:endParaRPr>
          </a:p>
          <a:p>
            <a:pPr marL="329184" indent="-329184" defTabSz="877823">
              <a:lnSpc>
                <a:spcPct val="90000"/>
              </a:lnSpc>
              <a:spcBef>
                <a:spcPts val="400"/>
              </a:spcBef>
              <a:buSzTx/>
              <a:buNone/>
              <a:defRPr sz="1727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following: ‘very much’, ‘well enough’, ‘not much’, ‘not at all’. </a:t>
            </a:r>
          </a:p>
          <a:p>
            <a:pPr marL="329184" indent="-329184" defTabSz="877823">
              <a:lnSpc>
                <a:spcPct val="90000"/>
              </a:lnSpc>
              <a:buSzTx/>
              <a:buNone/>
              <a:defRPr sz="1727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29184" indent="-329184" defTabSz="877823">
              <a:lnSpc>
                <a:spcPct val="90000"/>
              </a:lnSpc>
              <a:spcBef>
                <a:spcPts val="400"/>
              </a:spcBef>
              <a:buSzTx/>
              <a:buNone/>
              <a:defRPr sz="1727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If the whole group (i.e. all individuals) are brave enough, </a:t>
            </a:r>
            <a:r>
              <a:rPr>
                <a:solidFill>
                  <a:schemeClr val="accent1"/>
                </a:solidFill>
              </a:rPr>
              <a:t>there could be a </a:t>
            </a:r>
            <a:endParaRPr>
              <a:solidFill>
                <a:schemeClr val="accent1"/>
              </a:solidFill>
            </a:endParaRPr>
          </a:p>
          <a:p>
            <a:pPr marL="329184" indent="-329184" defTabSz="877823">
              <a:lnSpc>
                <a:spcPct val="90000"/>
              </a:lnSpc>
              <a:spcBef>
                <a:spcPts val="400"/>
              </a:spcBef>
              <a:buSzTx/>
              <a:buNone/>
              <a:defRPr sz="1727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  <a:r>
              <a:rPr b="1"/>
              <a:t>further discussion</a:t>
            </a:r>
            <a:r>
              <a:t> about these judgements.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Working in groups"/>
          <p:cNvSpPr/>
          <p:nvPr>
            <p:ph type="title"/>
          </p:nvPr>
        </p:nvSpPr>
        <p:spPr>
          <a:xfrm>
            <a:off x="2051050" y="414337"/>
            <a:ext cx="6408738" cy="566738"/>
          </a:xfrm>
          <a:prstGeom prst="rect">
            <a:avLst/>
          </a:prstGeom>
        </p:spPr>
        <p:txBody>
          <a:bodyPr/>
          <a:lstStyle/>
          <a:p>
            <a:pPr defTabSz="877823">
              <a:defRPr sz="3455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b="1"/>
              <a:t>Working in groups</a:t>
            </a:r>
          </a:p>
        </p:txBody>
      </p:sp>
      <p:sp>
        <p:nvSpPr>
          <p:cNvPr id="37" name="A.  As a whole group, discuss:…"/>
          <p:cNvSpPr/>
          <p:nvPr>
            <p:ph type="body" idx="1"/>
          </p:nvPr>
        </p:nvSpPr>
        <p:spPr>
          <a:xfrm>
            <a:off x="539750" y="1846262"/>
            <a:ext cx="8064500" cy="4175126"/>
          </a:xfrm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A. 	As a </a:t>
            </a:r>
            <a:r>
              <a:rPr b="1"/>
              <a:t>whole</a:t>
            </a:r>
            <a:r>
              <a:t> </a:t>
            </a:r>
            <a:r>
              <a:rPr b="1"/>
              <a:t>group</a:t>
            </a:r>
            <a:r>
              <a:t>, </a:t>
            </a:r>
            <a:r>
              <a:rPr b="1"/>
              <a:t>discuss</a:t>
            </a:r>
            <a:r>
              <a:t>:</a:t>
            </a:r>
          </a:p>
          <a:p>
            <a:pPr marL="609600" indent="-609600">
              <a:lnSpc>
                <a:spcPct val="80000"/>
              </a:lnSpc>
              <a:buSzTx/>
              <a:buNone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FontTx/>
              <a:buAutoNum type="arabicPeriod" startAt="1"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What </a:t>
            </a:r>
            <a:r>
              <a:rPr b="1"/>
              <a:t>differences</a:t>
            </a:r>
            <a:r>
              <a:t> there are between working in </a:t>
            </a:r>
            <a:r>
              <a:rPr b="1"/>
              <a:t>small</a:t>
            </a:r>
            <a:r>
              <a:t> groups of 4 or 5, </a:t>
            </a: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and working as a </a:t>
            </a:r>
            <a:r>
              <a:rPr b="1"/>
              <a:t>large</a:t>
            </a:r>
            <a:r>
              <a:t> group in class?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"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FontTx/>
              <a:buAutoNum type="arabicPeriod" startAt="2"/>
              <a:defRPr i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What are the ‘</a:t>
            </a:r>
            <a:r>
              <a:rPr b="1"/>
              <a:t>pros</a:t>
            </a:r>
            <a:r>
              <a:t>’ (= good things) and ‘</a:t>
            </a:r>
            <a:r>
              <a:rPr b="1"/>
              <a:t>cons</a:t>
            </a:r>
            <a:r>
              <a:t>’ (= bad things) about </a:t>
            </a: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i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each sort of group in class?</a:t>
            </a:r>
          </a:p>
          <a:p>
            <a:pPr marL="609600" indent="-609600">
              <a:lnSpc>
                <a:spcPct val="80000"/>
              </a:lnSpc>
              <a:buSzTx/>
              <a:buNone/>
              <a:defRPr i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FontTx/>
              <a:buAutoNum type="arabicPeriod" startAt="3"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 </a:t>
            </a:r>
            <a:r>
              <a:rPr b="1"/>
              <a:t>adults</a:t>
            </a:r>
            <a:r>
              <a:t> work in small groups (up to 6) more often than they work in </a:t>
            </a: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large groups (30 or more)?</a:t>
            </a:r>
          </a:p>
          <a:p>
            <a:pPr marL="609600" indent="-609600" algn="r">
              <a:lnSpc>
                <a:spcPct val="80000"/>
              </a:lnSpc>
              <a:spcBef>
                <a:spcPts val="400"/>
              </a:spcBef>
              <a:buSzTx/>
              <a:buNone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		</a:t>
            </a:r>
            <a:r>
              <a:rPr i="0">
                <a:solidFill>
                  <a:schemeClr val="accent2"/>
                </a:solidFill>
              </a:rPr>
              <a:t>(Examples and reasons are important in your answers.)</a:t>
            </a:r>
            <a:endParaRPr>
              <a:solidFill>
                <a:schemeClr val="accent2"/>
              </a:solidFill>
            </a:endParaRPr>
          </a:p>
          <a:p>
            <a:pPr marL="609600" indent="-609600" algn="r">
              <a:lnSpc>
                <a:spcPct val="80000"/>
              </a:lnSpc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B. 	From the examples you have found, or new ones, </a:t>
            </a:r>
            <a:r>
              <a:rPr b="1"/>
              <a:t>agree</a:t>
            </a:r>
            <a:r>
              <a:t> on 5 where the </a:t>
            </a: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  <a:r>
              <a:rPr b="1"/>
              <a:t>consequences</a:t>
            </a:r>
            <a:r>
              <a:t> would be very bad if people did not work well together.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roup working –  helps &amp; hindrances"/>
          <p:cNvSpPr/>
          <p:nvPr>
            <p:ph type="title"/>
          </p:nvPr>
        </p:nvSpPr>
        <p:spPr>
          <a:xfrm>
            <a:off x="2051050" y="188912"/>
            <a:ext cx="6408738" cy="1143001"/>
          </a:xfrm>
          <a:prstGeom prst="rect">
            <a:avLst/>
          </a:prstGeom>
        </p:spPr>
        <p:txBody>
          <a:bodyPr/>
          <a:lstStyle/>
          <a:p>
            <a:pPr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Group working – </a:t>
            </a:r>
            <a:br/>
            <a:r>
              <a:t>helps &amp; hindrances</a:t>
            </a:r>
          </a:p>
        </p:txBody>
      </p:sp>
      <p:sp>
        <p:nvSpPr>
          <p:cNvPr id="40" name="In pairs, discuss and divide the following list into two:…"/>
          <p:cNvSpPr/>
          <p:nvPr>
            <p:ph type="body" idx="1"/>
          </p:nvPr>
        </p:nvSpPr>
        <p:spPr>
          <a:xfrm>
            <a:off x="539750" y="1700212"/>
            <a:ext cx="8135938" cy="4465638"/>
          </a:xfrm>
          <a:prstGeom prst="rect">
            <a:avLst/>
          </a:prstGeom>
        </p:spPr>
        <p:txBody>
          <a:bodyPr/>
          <a:lstStyle/>
          <a:p>
            <a:pPr marL="579119" indent="-579119" defTabSz="868680">
              <a:lnSpc>
                <a:spcPct val="80000"/>
              </a:lnSpc>
              <a:spcBef>
                <a:spcPts val="400"/>
              </a:spcBef>
              <a:buFontTx/>
              <a:buAutoNum type="alphaUcPeriod" startAt="1"/>
              <a:defRPr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 pairs, </a:t>
            </a:r>
            <a:r>
              <a:rPr b="1"/>
              <a:t>discuss</a:t>
            </a:r>
            <a:r>
              <a:t> and </a:t>
            </a:r>
            <a:r>
              <a:rPr b="1"/>
              <a:t>divide</a:t>
            </a:r>
            <a:r>
              <a:t> the following list into two: </a:t>
            </a:r>
          </a:p>
          <a:p>
            <a:pPr marL="579119" indent="-579119" defTabSz="868680">
              <a:lnSpc>
                <a:spcPct val="80000"/>
              </a:lnSpc>
              <a:buSzTx/>
              <a:buNone/>
              <a:defRPr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579119" indent="-579119" defTabSz="868680">
              <a:lnSpc>
                <a:spcPct val="80000"/>
              </a:lnSpc>
              <a:spcBef>
                <a:spcPts val="400"/>
              </a:spcBef>
              <a:buSzTx/>
              <a:buNone/>
              <a:defRPr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(1) things that </a:t>
            </a:r>
            <a:r>
              <a:rPr b="1"/>
              <a:t>help</a:t>
            </a:r>
            <a:r>
              <a:t> groups to work well together and </a:t>
            </a:r>
          </a:p>
          <a:p>
            <a:pPr marL="579119" indent="-579119" defTabSz="868680">
              <a:lnSpc>
                <a:spcPct val="80000"/>
              </a:lnSpc>
              <a:spcBef>
                <a:spcPts val="400"/>
              </a:spcBef>
              <a:buSzTx/>
              <a:buNone/>
              <a:defRPr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(2) things that </a:t>
            </a:r>
            <a:r>
              <a:rPr b="1"/>
              <a:t>hinder,</a:t>
            </a:r>
            <a:r>
              <a:t> or stop, them working well:</a:t>
            </a:r>
          </a:p>
          <a:p>
            <a:pPr marL="579119" indent="-579119" defTabSz="868680">
              <a:lnSpc>
                <a:spcPct val="80000"/>
              </a:lnSpc>
              <a:buSzTx/>
              <a:buNone/>
              <a:defRPr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579119" indent="-579119" defTabSz="868680">
              <a:lnSpc>
                <a:spcPct val="80000"/>
              </a:lnSpc>
              <a:spcBef>
                <a:spcPts val="400"/>
              </a:spcBef>
              <a:buSzTx/>
              <a:buNone/>
              <a:defRPr i="1"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a. 	talking too much		b. giving reasons</a:t>
            </a:r>
          </a:p>
          <a:p>
            <a:pPr marL="579119" indent="-579119" defTabSz="868680">
              <a:lnSpc>
                <a:spcPct val="80000"/>
              </a:lnSpc>
              <a:spcBef>
                <a:spcPts val="400"/>
              </a:spcBef>
              <a:buSzTx/>
              <a:buNone/>
              <a:defRPr i="1"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c. 	talking ‘across’ (interrupting) 	d. ‘putting down’ (‘dissing’) </a:t>
            </a:r>
          </a:p>
          <a:p>
            <a:pPr marL="579119" indent="-579119" defTabSz="868680">
              <a:lnSpc>
                <a:spcPct val="80000"/>
              </a:lnSpc>
              <a:spcBef>
                <a:spcPts val="400"/>
              </a:spcBef>
              <a:buSzTx/>
              <a:buNone/>
              <a:defRPr i="1"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e.	making suggestions		f. not talking at all</a:t>
            </a:r>
          </a:p>
          <a:p>
            <a:pPr marL="579119" indent="-579119" defTabSz="868680">
              <a:lnSpc>
                <a:spcPct val="80000"/>
              </a:lnSpc>
              <a:spcBef>
                <a:spcPts val="400"/>
              </a:spcBef>
              <a:buSzTx/>
              <a:buNone/>
              <a:defRPr i="1"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g.	saying thank you 		h. reminding about agreements 	</a:t>
            </a:r>
            <a:r>
              <a:rPr>
                <a:solidFill>
                  <a:schemeClr val="accent1"/>
                </a:solidFill>
              </a:rPr>
              <a:t> </a:t>
            </a:r>
            <a:endParaRPr>
              <a:solidFill>
                <a:schemeClr val="accent1"/>
              </a:solidFill>
            </a:endParaRPr>
          </a:p>
          <a:p>
            <a:pPr marL="579119" indent="-579119" defTabSz="868680">
              <a:lnSpc>
                <a:spcPct val="80000"/>
              </a:lnSpc>
              <a:buSzTx/>
              <a:buNone/>
              <a:defRPr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579119" indent="-579119" defTabSz="868680">
              <a:lnSpc>
                <a:spcPct val="80000"/>
              </a:lnSpc>
              <a:spcBef>
                <a:spcPts val="400"/>
              </a:spcBef>
              <a:buSzTx/>
              <a:buNone/>
              <a:defRPr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See if you can add 2 more examples of your own to each list.</a:t>
            </a:r>
          </a:p>
          <a:p>
            <a:pPr marL="579119" indent="-579119" defTabSz="868680">
              <a:lnSpc>
                <a:spcPct val="80000"/>
              </a:lnSpc>
              <a:buSzTx/>
              <a:buNone/>
              <a:defRPr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579119" indent="-579119" defTabSz="868680">
              <a:lnSpc>
                <a:spcPct val="80000"/>
              </a:lnSpc>
              <a:spcBef>
                <a:spcPts val="400"/>
              </a:spcBef>
              <a:buSzTx/>
              <a:buNone/>
              <a:defRPr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B. 	As a whole group, </a:t>
            </a:r>
            <a:r>
              <a:rPr b="1"/>
              <a:t>discuss</a:t>
            </a:r>
            <a:r>
              <a:t> and </a:t>
            </a:r>
            <a:r>
              <a:rPr b="1"/>
              <a:t>decide</a:t>
            </a:r>
            <a:r>
              <a:t>: </a:t>
            </a:r>
          </a:p>
          <a:p>
            <a:pPr marL="579119" indent="-579119" defTabSz="868680">
              <a:lnSpc>
                <a:spcPct val="80000"/>
              </a:lnSpc>
              <a:buSzTx/>
              <a:buNone/>
              <a:defRPr i="1"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579119" indent="-579119" defTabSz="868680">
              <a:lnSpc>
                <a:spcPct val="80000"/>
              </a:lnSpc>
              <a:spcBef>
                <a:spcPts val="400"/>
              </a:spcBef>
              <a:buSzTx/>
              <a:buNone/>
              <a:defRPr i="1"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What are the most </a:t>
            </a:r>
            <a:r>
              <a:rPr b="1"/>
              <a:t>important</a:t>
            </a:r>
            <a:r>
              <a:t> things to remember if people are to work </a:t>
            </a:r>
          </a:p>
          <a:p>
            <a:pPr marL="579119" indent="-579119" defTabSz="868680">
              <a:lnSpc>
                <a:spcPct val="80000"/>
              </a:lnSpc>
              <a:spcBef>
                <a:spcPts val="400"/>
              </a:spcBef>
              <a:buSzTx/>
              <a:buNone/>
              <a:defRPr i="1"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well in groups?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